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86DE38A-4619-4DAD-BDD3-AB456F72F289}">
  <a:tblStyle styleId="{C86DE38A-4619-4DAD-BDD3-AB456F72F2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D685D98-1F17-43DB-9C71-BD8193FC2E5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e36680f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e36680f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e3734197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e3734197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e36680fd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e36680fd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e2a37610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e2a3761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fe805d3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fe805d3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e1e14f7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e1e14f7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Recyclable glass bottle gets binned -&gt; lorry takes it to landfill -&gt; dumped in landfill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regrettable waste of a recyclable object, but goes harmlessly into landfill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e1e14f70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e1e14f70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apple gets binned -&gt; lorry takes it to MRF -&gt; Staff have to remove it from line -&gt; money lost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Trash item costs time and money, so not worth the risk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Trash item can’t be sorted then contaminated rubbish is incinerated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dff8c9c3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dff8c9c3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e36680fd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e36680fd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e2a37610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e2a37610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dd1e83cf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dd1e83c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high level goals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fe805d3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fe805d3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high level goals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e1e14f8c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e1e14f8c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e36680fdd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e36680fdd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c1fe25f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c1fe25f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6cbf1a6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6cbf1a6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dfa55968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dfa55968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high level goals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dfa55968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dfa55968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did it all! woo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dfa55968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dfa55968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did it all! woo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dfa559685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dfa559685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e1fc01c8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e1fc01c8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6c1fe25f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6c1fe25f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e36680fd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e36680f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3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0" y="1847225"/>
            <a:ext cx="5361300" cy="6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Recyclotron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25717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brainfart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827725" y="301500"/>
            <a:ext cx="4425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with Datasets</a:t>
            </a:r>
            <a:endParaRPr sz="2000"/>
          </a:p>
        </p:txBody>
      </p:sp>
      <p:sp>
        <p:nvSpPr>
          <p:cNvPr id="239" name="Google Shape;239;p22"/>
          <p:cNvSpPr txBox="1"/>
          <p:nvPr>
            <p:ph idx="1" type="body"/>
          </p:nvPr>
        </p:nvSpPr>
        <p:spPr>
          <a:xfrm>
            <a:off x="507025" y="883950"/>
            <a:ext cx="6318900" cy="16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Initial size of </a:t>
            </a:r>
            <a:r>
              <a:rPr i="1" lang="en-GB" sz="1500"/>
              <a:t>training </a:t>
            </a:r>
            <a:r>
              <a:rPr lang="en-GB" sz="1500"/>
              <a:t>dataset was too small (2K images)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Too small for large models like deep neural networks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Very few trash items (only about 100)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Constructed artificially by taking multiple photos of clean items</a:t>
            </a:r>
            <a:endParaRPr sz="1500"/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476" y="2571750"/>
            <a:ext cx="2926300" cy="22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>
            <p:ph idx="1" type="body"/>
          </p:nvPr>
        </p:nvSpPr>
        <p:spPr>
          <a:xfrm>
            <a:off x="582950" y="2809625"/>
            <a:ext cx="50667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n-GB" sz="1500"/>
              <a:t>Testing</a:t>
            </a:r>
            <a:r>
              <a:rPr lang="en-GB" sz="1500"/>
              <a:t> set was a random split from the training set, so there are some overlap of items between the two sets.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Tests are too easy for classifiers, fails to estimate real world performance.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827725" y="301500"/>
            <a:ext cx="5003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Datasets</a:t>
            </a:r>
            <a:endParaRPr sz="2000"/>
          </a:p>
        </p:txBody>
      </p:sp>
      <p:sp>
        <p:nvSpPr>
          <p:cNvPr id="247" name="Google Shape;247;p23"/>
          <p:cNvSpPr txBox="1"/>
          <p:nvPr>
            <p:ph idx="1" type="body"/>
          </p:nvPr>
        </p:nvSpPr>
        <p:spPr>
          <a:xfrm>
            <a:off x="465425" y="884050"/>
            <a:ext cx="5066700" cy="16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Created our own dataset for </a:t>
            </a:r>
            <a:r>
              <a:rPr i="1" lang="en-GB" sz="1500"/>
              <a:t>testing </a:t>
            </a:r>
            <a:r>
              <a:rPr lang="en-GB" sz="1500"/>
              <a:t>(only using 111 useful photos for 57 objects)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Found KNN Model performed poorly on new </a:t>
            </a:r>
            <a:r>
              <a:rPr i="1" lang="en-GB" sz="1500"/>
              <a:t>test</a:t>
            </a:r>
            <a:r>
              <a:rPr lang="en-GB" sz="1500"/>
              <a:t> dataset (~40% accuracy)</a:t>
            </a:r>
            <a:endParaRPr sz="1500"/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525" y="527449"/>
            <a:ext cx="2344401" cy="41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4">
            <a:alphaModFix/>
          </a:blip>
          <a:srcRect b="42246" l="51176" r="0" t="0"/>
          <a:stretch/>
        </p:blipFill>
        <p:spPr>
          <a:xfrm>
            <a:off x="1683512" y="3325550"/>
            <a:ext cx="2630523" cy="15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 txBox="1"/>
          <p:nvPr>
            <p:ph idx="1" type="body"/>
          </p:nvPr>
        </p:nvSpPr>
        <p:spPr>
          <a:xfrm>
            <a:off x="465425" y="2356250"/>
            <a:ext cx="5066700" cy="16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So we updated </a:t>
            </a:r>
            <a:r>
              <a:rPr i="1" lang="en-GB" sz="1500"/>
              <a:t>training </a:t>
            </a:r>
            <a:r>
              <a:rPr lang="en-GB" sz="1500"/>
              <a:t>dataset with images from Litterati’s global map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Now have 1.5 million images to </a:t>
            </a:r>
            <a:r>
              <a:rPr i="1" lang="en-GB" sz="1500"/>
              <a:t>train </a:t>
            </a:r>
            <a:r>
              <a:rPr lang="en-GB" sz="1500"/>
              <a:t>Recyclotron on!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350" y="949600"/>
            <a:ext cx="3758700" cy="37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>
            <p:ph type="title"/>
          </p:nvPr>
        </p:nvSpPr>
        <p:spPr>
          <a:xfrm>
            <a:off x="827725" y="301500"/>
            <a:ext cx="51756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with KNN Model</a:t>
            </a:r>
            <a:endParaRPr sz="2000"/>
          </a:p>
        </p:txBody>
      </p:sp>
      <p:sp>
        <p:nvSpPr>
          <p:cNvPr id="257" name="Google Shape;257;p24"/>
          <p:cNvSpPr txBox="1"/>
          <p:nvPr>
            <p:ph idx="1" type="body"/>
          </p:nvPr>
        </p:nvSpPr>
        <p:spPr>
          <a:xfrm>
            <a:off x="393125" y="993975"/>
            <a:ext cx="50667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Poor at generalization - same bottle may be un-recognised at different angles because of KNN’s precision!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KNN is expensive computationally for large training sets - our dataset is too large for KNN to store and process efficiently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/>
        </p:nvSpPr>
        <p:spPr>
          <a:xfrm>
            <a:off x="556250" y="5827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The New Model</a:t>
            </a:r>
            <a:endParaRPr sz="30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2683450" y="1386422"/>
            <a:ext cx="879600" cy="713100"/>
          </a:xfrm>
          <a:prstGeom prst="roundRect">
            <a:avLst>
              <a:gd fmla="val 0" name="adj"/>
            </a:avLst>
          </a:prstGeom>
          <a:solidFill>
            <a:srgbClr val="D9D9D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 block 1 </a:t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5044350" y="3767825"/>
            <a:ext cx="2513400" cy="439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Classifier</a:t>
            </a:r>
            <a:endParaRPr/>
          </a:p>
        </p:txBody>
      </p:sp>
      <p:cxnSp>
        <p:nvCxnSpPr>
          <p:cNvPr id="265" name="Google Shape;265;p25"/>
          <p:cNvCxnSpPr>
            <a:stCxn id="263" idx="3"/>
            <a:endCxn id="266" idx="1"/>
          </p:cNvCxnSpPr>
          <p:nvPr/>
        </p:nvCxnSpPr>
        <p:spPr>
          <a:xfrm flipH="1" rot="10800000">
            <a:off x="3563050" y="1740872"/>
            <a:ext cx="424500" cy="210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5"/>
          <p:cNvCxnSpPr>
            <a:endCxn id="263" idx="1"/>
          </p:cNvCxnSpPr>
          <p:nvPr/>
        </p:nvCxnSpPr>
        <p:spPr>
          <a:xfrm flipH="1" rot="10800000">
            <a:off x="1920250" y="1742972"/>
            <a:ext cx="763200" cy="1050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5"/>
          <p:cNvSpPr/>
          <p:nvPr/>
        </p:nvSpPr>
        <p:spPr>
          <a:xfrm>
            <a:off x="3987512" y="1384200"/>
            <a:ext cx="879600" cy="713100"/>
          </a:xfrm>
          <a:prstGeom prst="roundRect">
            <a:avLst>
              <a:gd fmla="val 0" name="adj"/>
            </a:avLst>
          </a:prstGeom>
          <a:solidFill>
            <a:srgbClr val="D9D9D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 block 2 </a:t>
            </a:r>
            <a:endParaRPr/>
          </a:p>
        </p:txBody>
      </p:sp>
      <p:cxnSp>
        <p:nvCxnSpPr>
          <p:cNvPr id="268" name="Google Shape;268;p25"/>
          <p:cNvCxnSpPr>
            <a:stCxn id="266" idx="3"/>
            <a:endCxn id="269" idx="1"/>
          </p:cNvCxnSpPr>
          <p:nvPr/>
        </p:nvCxnSpPr>
        <p:spPr>
          <a:xfrm>
            <a:off x="4867112" y="1740750"/>
            <a:ext cx="424500" cy="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25"/>
          <p:cNvSpPr/>
          <p:nvPr/>
        </p:nvSpPr>
        <p:spPr>
          <a:xfrm>
            <a:off x="5291550" y="1384200"/>
            <a:ext cx="879600" cy="713100"/>
          </a:xfrm>
          <a:prstGeom prst="roundRect">
            <a:avLst>
              <a:gd fmla="val 0" name="adj"/>
            </a:avLst>
          </a:prstGeom>
          <a:solidFill>
            <a:srgbClr val="D9D9D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 block 3 </a:t>
            </a:r>
            <a:endParaRPr/>
          </a:p>
        </p:txBody>
      </p:sp>
      <p:cxnSp>
        <p:nvCxnSpPr>
          <p:cNvPr id="270" name="Google Shape;270;p25"/>
          <p:cNvCxnSpPr>
            <a:stCxn id="269" idx="3"/>
            <a:endCxn id="271" idx="1"/>
          </p:cNvCxnSpPr>
          <p:nvPr/>
        </p:nvCxnSpPr>
        <p:spPr>
          <a:xfrm>
            <a:off x="6171150" y="1740750"/>
            <a:ext cx="424500" cy="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5"/>
          <p:cNvSpPr/>
          <p:nvPr/>
        </p:nvSpPr>
        <p:spPr>
          <a:xfrm>
            <a:off x="6595600" y="1384200"/>
            <a:ext cx="879600" cy="713100"/>
          </a:xfrm>
          <a:prstGeom prst="roundRect">
            <a:avLst>
              <a:gd fmla="val 0" name="adj"/>
            </a:avLst>
          </a:prstGeom>
          <a:solidFill>
            <a:srgbClr val="D9D9D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 block 4 </a:t>
            </a:r>
            <a:endParaRPr/>
          </a:p>
        </p:txBody>
      </p:sp>
      <p:cxnSp>
        <p:nvCxnSpPr>
          <p:cNvPr id="272" name="Google Shape;272;p25"/>
          <p:cNvCxnSpPr>
            <a:stCxn id="271" idx="3"/>
            <a:endCxn id="273" idx="1"/>
          </p:cNvCxnSpPr>
          <p:nvPr/>
        </p:nvCxnSpPr>
        <p:spPr>
          <a:xfrm>
            <a:off x="7475200" y="1740750"/>
            <a:ext cx="424500" cy="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25"/>
          <p:cNvSpPr/>
          <p:nvPr/>
        </p:nvSpPr>
        <p:spPr>
          <a:xfrm>
            <a:off x="7899650" y="1384197"/>
            <a:ext cx="879600" cy="713100"/>
          </a:xfrm>
          <a:prstGeom prst="roundRect">
            <a:avLst>
              <a:gd fmla="val 0" name="adj"/>
            </a:avLst>
          </a:prstGeom>
          <a:solidFill>
            <a:srgbClr val="D9D9D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 block 5 </a:t>
            </a:r>
            <a:endParaRPr/>
          </a:p>
        </p:txBody>
      </p:sp>
      <p:cxnSp>
        <p:nvCxnSpPr>
          <p:cNvPr id="274" name="Google Shape;274;p25"/>
          <p:cNvCxnSpPr>
            <a:stCxn id="266" idx="2"/>
            <a:endCxn id="275" idx="0"/>
          </p:cNvCxnSpPr>
          <p:nvPr/>
        </p:nvCxnSpPr>
        <p:spPr>
          <a:xfrm>
            <a:off x="4427312" y="2097300"/>
            <a:ext cx="0" cy="37800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5"/>
          <p:cNvCxnSpPr>
            <a:stCxn id="275" idx="2"/>
            <a:endCxn id="264" idx="0"/>
          </p:cNvCxnSpPr>
          <p:nvPr/>
        </p:nvCxnSpPr>
        <p:spPr>
          <a:xfrm flipH="1" rot="-5400000">
            <a:off x="5032238" y="2499050"/>
            <a:ext cx="663900" cy="18738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7" name="Google Shape;277;p25"/>
          <p:cNvSpPr txBox="1"/>
          <p:nvPr/>
        </p:nvSpPr>
        <p:spPr>
          <a:xfrm>
            <a:off x="6455200" y="3232513"/>
            <a:ext cx="5802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4278338" y="2475200"/>
            <a:ext cx="297900" cy="628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</a:t>
            </a:r>
            <a:endParaRPr sz="1200"/>
          </a:p>
        </p:txBody>
      </p:sp>
      <p:cxnSp>
        <p:nvCxnSpPr>
          <p:cNvPr id="278" name="Google Shape;278;p25"/>
          <p:cNvCxnSpPr>
            <a:stCxn id="269" idx="2"/>
            <a:endCxn id="279" idx="0"/>
          </p:cNvCxnSpPr>
          <p:nvPr/>
        </p:nvCxnSpPr>
        <p:spPr>
          <a:xfrm>
            <a:off x="5731350" y="2097300"/>
            <a:ext cx="0" cy="37590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25"/>
          <p:cNvCxnSpPr>
            <a:stCxn id="279" idx="2"/>
            <a:endCxn id="264" idx="0"/>
          </p:cNvCxnSpPr>
          <p:nvPr/>
        </p:nvCxnSpPr>
        <p:spPr>
          <a:xfrm flipH="1" rot="-5400000">
            <a:off x="5683350" y="3150075"/>
            <a:ext cx="665700" cy="569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9" name="Google Shape;279;p25"/>
          <p:cNvSpPr/>
          <p:nvPr/>
        </p:nvSpPr>
        <p:spPr>
          <a:xfrm>
            <a:off x="5582400" y="2473275"/>
            <a:ext cx="297900" cy="628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</a:t>
            </a:r>
            <a:endParaRPr sz="1200"/>
          </a:p>
        </p:txBody>
      </p:sp>
      <p:cxnSp>
        <p:nvCxnSpPr>
          <p:cNvPr id="281" name="Google Shape;281;p25"/>
          <p:cNvCxnSpPr>
            <a:stCxn id="271" idx="2"/>
            <a:endCxn id="282" idx="0"/>
          </p:cNvCxnSpPr>
          <p:nvPr/>
        </p:nvCxnSpPr>
        <p:spPr>
          <a:xfrm>
            <a:off x="7035400" y="2097300"/>
            <a:ext cx="0" cy="37410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5"/>
          <p:cNvSpPr/>
          <p:nvPr/>
        </p:nvSpPr>
        <p:spPr>
          <a:xfrm>
            <a:off x="6886450" y="2471325"/>
            <a:ext cx="297900" cy="628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</a:t>
            </a:r>
            <a:endParaRPr sz="1200"/>
          </a:p>
        </p:txBody>
      </p:sp>
      <p:cxnSp>
        <p:nvCxnSpPr>
          <p:cNvPr id="283" name="Google Shape;283;p25"/>
          <p:cNvCxnSpPr>
            <a:stCxn id="273" idx="2"/>
            <a:endCxn id="284" idx="0"/>
          </p:cNvCxnSpPr>
          <p:nvPr/>
        </p:nvCxnSpPr>
        <p:spPr>
          <a:xfrm>
            <a:off x="8339450" y="2097297"/>
            <a:ext cx="0" cy="37410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25"/>
          <p:cNvSpPr/>
          <p:nvPr/>
        </p:nvSpPr>
        <p:spPr>
          <a:xfrm>
            <a:off x="8190500" y="2471325"/>
            <a:ext cx="297900" cy="628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</a:t>
            </a:r>
            <a:endParaRPr sz="1200"/>
          </a:p>
        </p:txBody>
      </p:sp>
      <p:cxnSp>
        <p:nvCxnSpPr>
          <p:cNvPr id="285" name="Google Shape;285;p25"/>
          <p:cNvCxnSpPr>
            <a:stCxn id="282" idx="2"/>
            <a:endCxn id="264" idx="0"/>
          </p:cNvCxnSpPr>
          <p:nvPr/>
        </p:nvCxnSpPr>
        <p:spPr>
          <a:xfrm rot="5400000">
            <a:off x="6334300" y="3066825"/>
            <a:ext cx="667800" cy="7344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21519" t="0"/>
          <a:stretch/>
        </p:blipFill>
        <p:spPr>
          <a:xfrm>
            <a:off x="1920247" y="1127400"/>
            <a:ext cx="651899" cy="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 txBox="1"/>
          <p:nvPr/>
        </p:nvSpPr>
        <p:spPr>
          <a:xfrm>
            <a:off x="331600" y="1464150"/>
            <a:ext cx="1383000" cy="78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Image fed into network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331600" y="3275504"/>
            <a:ext cx="1383000" cy="71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Feature vectors are concatenated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331600" y="4143600"/>
            <a:ext cx="1383000" cy="72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Classification layer outputs a category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25"/>
          <p:cNvCxnSpPr>
            <a:stCxn id="264" idx="2"/>
            <a:endCxn id="291" idx="0"/>
          </p:cNvCxnSpPr>
          <p:nvPr/>
        </p:nvCxnSpPr>
        <p:spPr>
          <a:xfrm>
            <a:off x="6301050" y="4207625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25"/>
          <p:cNvSpPr txBox="1"/>
          <p:nvPr/>
        </p:nvSpPr>
        <p:spPr>
          <a:xfrm>
            <a:off x="5751900" y="4479725"/>
            <a:ext cx="10983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Impact"/>
                <a:ea typeface="Impact"/>
                <a:cs typeface="Impact"/>
                <a:sym typeface="Impact"/>
              </a:rPr>
              <a:t>“METAL”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331600" y="2400488"/>
            <a:ext cx="1383000" cy="72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Each block outputs a feature vector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3" name="Google Shape;293;p25"/>
          <p:cNvCxnSpPr>
            <a:stCxn id="284" idx="2"/>
            <a:endCxn id="264" idx="0"/>
          </p:cNvCxnSpPr>
          <p:nvPr/>
        </p:nvCxnSpPr>
        <p:spPr>
          <a:xfrm rot="5400000">
            <a:off x="6986300" y="2414775"/>
            <a:ext cx="667800" cy="20385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b="883" l="2081" r="2888" t="3082"/>
          <a:stretch/>
        </p:blipFill>
        <p:spPr>
          <a:xfrm>
            <a:off x="1140025" y="238200"/>
            <a:ext cx="6806799" cy="45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819150" y="351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are we punishing false positives?</a:t>
            </a:r>
            <a:endParaRPr/>
          </a:p>
        </p:txBody>
      </p:sp>
      <p:sp>
        <p:nvSpPr>
          <p:cNvPr id="304" name="Google Shape;304;p27"/>
          <p:cNvSpPr txBox="1"/>
          <p:nvPr/>
        </p:nvSpPr>
        <p:spPr>
          <a:xfrm>
            <a:off x="651500" y="1104050"/>
            <a:ext cx="47322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If a recyclable object is categorised as “trash”,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25" y="2748725"/>
            <a:ext cx="1840224" cy="16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7"/>
          <p:cNvSpPr txBox="1"/>
          <p:nvPr/>
        </p:nvSpPr>
        <p:spPr>
          <a:xfrm>
            <a:off x="517238" y="4515225"/>
            <a:ext cx="266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Recyclable object goes into bin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07974">
            <a:off x="3831159" y="2376206"/>
            <a:ext cx="571233" cy="114245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/>
        </p:nvSpPr>
        <p:spPr>
          <a:xfrm>
            <a:off x="3314700" y="4515225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Taken to landfill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6172950" y="4515225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Dumped into landfill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413" y="2687188"/>
            <a:ext cx="2233225" cy="13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3650" y="2629474"/>
            <a:ext cx="2173229" cy="143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27"/>
          <p:cNvCxnSpPr/>
          <p:nvPr/>
        </p:nvCxnSpPr>
        <p:spPr>
          <a:xfrm flipH="1" rot="10800000">
            <a:off x="2754650" y="3509625"/>
            <a:ext cx="5259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27"/>
          <p:cNvCxnSpPr/>
          <p:nvPr/>
        </p:nvCxnSpPr>
        <p:spPr>
          <a:xfrm flipH="1" rot="10800000">
            <a:off x="5753188" y="3433425"/>
            <a:ext cx="5259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4" name="Google Shape;3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93505">
            <a:off x="1563172" y="1791157"/>
            <a:ext cx="571232" cy="1142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737324">
            <a:off x="7109695" y="3081572"/>
            <a:ext cx="585138" cy="117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 b="49306" l="26013" r="48737" t="5516"/>
          <a:stretch/>
        </p:blipFill>
        <p:spPr>
          <a:xfrm>
            <a:off x="7395150" y="2324950"/>
            <a:ext cx="1159560" cy="13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4">
            <a:alphaModFix/>
          </a:blip>
          <a:srcRect b="17516" l="28240" r="28761" t="14483"/>
          <a:stretch/>
        </p:blipFill>
        <p:spPr>
          <a:xfrm flipH="1" rot="-580529">
            <a:off x="3010273" y="2851300"/>
            <a:ext cx="235829" cy="6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 rotWithShape="1">
          <a:blip r:embed="rId5">
            <a:alphaModFix/>
          </a:blip>
          <a:srcRect b="0" l="0" r="0" t="28243"/>
          <a:stretch/>
        </p:blipFill>
        <p:spPr>
          <a:xfrm>
            <a:off x="941300" y="2649825"/>
            <a:ext cx="1050100" cy="12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8"/>
          <p:cNvSpPr txBox="1"/>
          <p:nvPr>
            <p:ph type="title"/>
          </p:nvPr>
        </p:nvSpPr>
        <p:spPr>
          <a:xfrm>
            <a:off x="726975" y="484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are we punishing false positives?</a:t>
            </a:r>
            <a:endParaRPr/>
          </a:p>
        </p:txBody>
      </p:sp>
      <p:sp>
        <p:nvSpPr>
          <p:cNvPr id="324" name="Google Shape;324;p28"/>
          <p:cNvSpPr txBox="1"/>
          <p:nvPr/>
        </p:nvSpPr>
        <p:spPr>
          <a:xfrm>
            <a:off x="823450" y="1120675"/>
            <a:ext cx="52383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If a “trash” object is categorised as recyclable,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873475" y="3888475"/>
            <a:ext cx="130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Trash goes into recyclable bin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 txBox="1"/>
          <p:nvPr/>
        </p:nvSpPr>
        <p:spPr>
          <a:xfrm>
            <a:off x="2123950" y="3707277"/>
            <a:ext cx="2637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Taken to Recycling Facility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 txBox="1"/>
          <p:nvPr/>
        </p:nvSpPr>
        <p:spPr>
          <a:xfrm>
            <a:off x="4670550" y="3665825"/>
            <a:ext cx="21093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Trash is sorted by machines and people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7425" y="2889450"/>
            <a:ext cx="1514050" cy="82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28"/>
          <p:cNvCxnSpPr/>
          <p:nvPr/>
        </p:nvCxnSpPr>
        <p:spPr>
          <a:xfrm flipH="1" rot="10800000">
            <a:off x="2120097" y="3221753"/>
            <a:ext cx="4368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28"/>
          <p:cNvCxnSpPr/>
          <p:nvPr/>
        </p:nvCxnSpPr>
        <p:spPr>
          <a:xfrm flipH="1" rot="10800000">
            <a:off x="4424403" y="3224307"/>
            <a:ext cx="4815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1" name="Google Shape;331;p28"/>
          <p:cNvPicPr preferRelativeResize="0"/>
          <p:nvPr/>
        </p:nvPicPr>
        <p:blipFill rotWithShape="1">
          <a:blip r:embed="rId7">
            <a:alphaModFix/>
          </a:blip>
          <a:srcRect b="0" l="25456" r="0" t="0"/>
          <a:stretch/>
        </p:blipFill>
        <p:spPr>
          <a:xfrm>
            <a:off x="5130700" y="2872500"/>
            <a:ext cx="1236602" cy="79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28"/>
          <p:cNvCxnSpPr/>
          <p:nvPr/>
        </p:nvCxnSpPr>
        <p:spPr>
          <a:xfrm>
            <a:off x="6538128" y="3296945"/>
            <a:ext cx="694500" cy="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3" name="Google Shape;333;p28"/>
          <p:cNvPicPr preferRelativeResize="0"/>
          <p:nvPr/>
        </p:nvPicPr>
        <p:blipFill rotWithShape="1">
          <a:blip r:embed="rId4">
            <a:alphaModFix/>
          </a:blip>
          <a:srcRect b="17516" l="28240" r="28761" t="14483"/>
          <a:stretch/>
        </p:blipFill>
        <p:spPr>
          <a:xfrm flipH="1" rot="-4287327">
            <a:off x="1486825" y="1950782"/>
            <a:ext cx="293200" cy="75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 rotWithShape="1">
          <a:blip r:embed="rId4">
            <a:alphaModFix/>
          </a:blip>
          <a:srcRect b="17516" l="28239" r="33936" t="14483"/>
          <a:stretch/>
        </p:blipFill>
        <p:spPr>
          <a:xfrm flipH="1" rot="-4953366">
            <a:off x="5763281" y="2554093"/>
            <a:ext cx="233113" cy="67829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8"/>
          <p:cNvSpPr txBox="1"/>
          <p:nvPr/>
        </p:nvSpPr>
        <p:spPr>
          <a:xfrm>
            <a:off x="7056600" y="3698363"/>
            <a:ext cx="1923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Machines break which costs time and money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7726225" y="2809988"/>
            <a:ext cx="4974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latin typeface="Calibri"/>
                <a:ea typeface="Calibri"/>
                <a:cs typeface="Calibri"/>
                <a:sym typeface="Calibri"/>
              </a:rPr>
              <a:t>£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"/>
          <p:cNvSpPr txBox="1"/>
          <p:nvPr>
            <p:ph type="title"/>
          </p:nvPr>
        </p:nvSpPr>
        <p:spPr>
          <a:xfrm>
            <a:off x="819150" y="622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 (</a:t>
            </a:r>
            <a:r>
              <a:rPr lang="en-GB"/>
              <a:t>Contingency Table</a:t>
            </a:r>
            <a:r>
              <a:rPr lang="en-GB"/>
              <a:t>)</a:t>
            </a:r>
            <a:endParaRPr sz="2000"/>
          </a:p>
        </p:txBody>
      </p:sp>
      <p:graphicFrame>
        <p:nvGraphicFramePr>
          <p:cNvPr id="342" name="Google Shape;342;p29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{C86DE38A-4619-4DAD-BDD3-AB456F72F289}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Glass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Metal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</a:t>
                      </a:r>
                      <a:r>
                        <a:rPr i="1" lang="en-GB"/>
                        <a:t>aper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</a:t>
                      </a:r>
                      <a:r>
                        <a:rPr i="1" lang="en-GB"/>
                        <a:t>l</a:t>
                      </a:r>
                      <a:r>
                        <a:rPr i="1" lang="en-GB"/>
                        <a:t>a</a:t>
                      </a:r>
                      <a:r>
                        <a:rPr i="1" lang="en-GB"/>
                        <a:t>stic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Trash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Precision</a:t>
                      </a:r>
                      <a:endParaRPr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Glass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Metal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</a:t>
                      </a:r>
                      <a:r>
                        <a:rPr lang="en-GB"/>
                        <a:t>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Paper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</a:t>
                      </a:r>
                      <a:r>
                        <a:rPr lang="en-GB"/>
                        <a:t>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Plastic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</a:t>
                      </a:r>
                      <a:r>
                        <a:rPr lang="en-GB"/>
                        <a:t>8</a:t>
                      </a:r>
                      <a:r>
                        <a:rPr lang="en-GB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Trash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</a:t>
                      </a:r>
                      <a:r>
                        <a:rPr lang="en-GB"/>
                        <a:t>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Recall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</a:t>
                      </a:r>
                      <a:r>
                        <a:rPr lang="en-GB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</a:t>
                      </a:r>
                      <a:r>
                        <a:rPr lang="en-GB"/>
                        <a:t>4</a:t>
                      </a:r>
                      <a:r>
                        <a:rPr lang="en-GB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</a:t>
                      </a:r>
                      <a:r>
                        <a:rPr lang="en-GB"/>
                        <a:t>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type="title"/>
          </p:nvPr>
        </p:nvSpPr>
        <p:spPr>
          <a:xfrm>
            <a:off x="819150" y="622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 (Contingency Table)</a:t>
            </a:r>
            <a:endParaRPr sz="2000"/>
          </a:p>
        </p:txBody>
      </p:sp>
      <p:graphicFrame>
        <p:nvGraphicFramePr>
          <p:cNvPr id="348" name="Google Shape;348;p30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{C86DE38A-4619-4DAD-BDD3-AB456F72F289}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Glass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Metal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Paper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Plastic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Trash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Precision</a:t>
                      </a:r>
                      <a:endParaRPr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Glass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Metal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Paper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Plastic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Trash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Recall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9" name="Google Shape;349;p30"/>
          <p:cNvSpPr txBox="1"/>
          <p:nvPr/>
        </p:nvSpPr>
        <p:spPr>
          <a:xfrm>
            <a:off x="4500700" y="4283025"/>
            <a:ext cx="15729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False positive rate of 24%!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p30"/>
          <p:cNvCxnSpPr>
            <a:stCxn id="349" idx="3"/>
          </p:cNvCxnSpPr>
          <p:nvPr/>
        </p:nvCxnSpPr>
        <p:spPr>
          <a:xfrm flipH="1" rot="10800000">
            <a:off x="6073600" y="4133925"/>
            <a:ext cx="436200" cy="40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78375"/>
            <a:ext cx="8839201" cy="425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394275" y="258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Recyclotron?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547950" y="696500"/>
            <a:ext cx="77061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Recyclotron is a smart-bin that detects, identifies and sorts rubbish, </a:t>
            </a:r>
            <a:r>
              <a:rPr lang="en-GB" sz="1800">
                <a:solidFill>
                  <a:srgbClr val="434343"/>
                </a:solidFill>
              </a:rPr>
              <a:t>reducing user interaction to one bin. </a:t>
            </a:r>
            <a:r>
              <a:rPr lang="en-GB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" name="Google Shape;136;p14"/>
          <p:cNvSpPr/>
          <p:nvPr/>
        </p:nvSpPr>
        <p:spPr>
          <a:xfrm>
            <a:off x="768938" y="3429200"/>
            <a:ext cx="786300" cy="1419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1600438" y="3429200"/>
            <a:ext cx="786300" cy="1419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2431938" y="3429200"/>
            <a:ext cx="786300" cy="14193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5756550" y="3469450"/>
            <a:ext cx="786300" cy="1419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6542850" y="3469450"/>
            <a:ext cx="786300" cy="1419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7329150" y="3469450"/>
            <a:ext cx="786300" cy="14193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713" y="1771276"/>
            <a:ext cx="843375" cy="86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5684">
            <a:off x="1791715" y="1481130"/>
            <a:ext cx="651695" cy="89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125" y="2520975"/>
            <a:ext cx="521399" cy="49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1311325" y="1448275"/>
            <a:ext cx="3891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 rot="-917399">
            <a:off x="1233180" y="2239916"/>
            <a:ext cx="389072" cy="6444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 rot="1572573">
            <a:off x="2827448" y="1775852"/>
            <a:ext cx="389217" cy="644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5756550" y="3018750"/>
            <a:ext cx="2358900" cy="45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4"/>
          <p:cNvCxnSpPr>
            <a:endCxn id="138" idx="0"/>
          </p:cNvCxnSpPr>
          <p:nvPr/>
        </p:nvCxnSpPr>
        <p:spPr>
          <a:xfrm>
            <a:off x="2432688" y="3058400"/>
            <a:ext cx="392400" cy="3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0" name="Google Shape;150;p14"/>
          <p:cNvCxnSpPr>
            <a:stCxn id="144" idx="2"/>
            <a:endCxn id="137" idx="0"/>
          </p:cNvCxnSpPr>
          <p:nvPr/>
        </p:nvCxnSpPr>
        <p:spPr>
          <a:xfrm flipH="1">
            <a:off x="1993725" y="3018749"/>
            <a:ext cx="23610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1" name="Google Shape;151;p14"/>
          <p:cNvCxnSpPr>
            <a:endCxn id="136" idx="0"/>
          </p:cNvCxnSpPr>
          <p:nvPr/>
        </p:nvCxnSpPr>
        <p:spPr>
          <a:xfrm flipH="1">
            <a:off x="1162088" y="2950100"/>
            <a:ext cx="7824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2" name="Google Shape;15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300" y="1956863"/>
            <a:ext cx="521399" cy="4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91999" y="1771275"/>
            <a:ext cx="916650" cy="8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1600" y="4390988"/>
            <a:ext cx="521399" cy="497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4"/>
          <p:cNvCxnSpPr>
            <a:stCxn id="152" idx="2"/>
          </p:cNvCxnSpPr>
          <p:nvPr/>
        </p:nvCxnSpPr>
        <p:spPr>
          <a:xfrm>
            <a:off x="6936000" y="2454637"/>
            <a:ext cx="16500" cy="8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6" name="Google Shape;156;p14"/>
          <p:cNvCxnSpPr/>
          <p:nvPr/>
        </p:nvCxnSpPr>
        <p:spPr>
          <a:xfrm>
            <a:off x="7169400" y="3239325"/>
            <a:ext cx="632700" cy="9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7" name="Google Shape;15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300" y="2995163"/>
            <a:ext cx="521399" cy="49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/>
          <p:nvPr/>
        </p:nvSpPr>
        <p:spPr>
          <a:xfrm flipH="1">
            <a:off x="547950" y="2609475"/>
            <a:ext cx="1564500" cy="1039500"/>
          </a:xfrm>
          <a:prstGeom prst="wedgeRoundRectCallout">
            <a:avLst>
              <a:gd fmla="val -109667" name="adj1"/>
              <a:gd fmla="val 33783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2"/>
          <p:cNvSpPr txBox="1"/>
          <p:nvPr>
            <p:ph type="title"/>
          </p:nvPr>
        </p:nvSpPr>
        <p:spPr>
          <a:xfrm>
            <a:off x="394275" y="258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Milestone: User Training</a:t>
            </a:r>
            <a:endParaRPr/>
          </a:p>
        </p:txBody>
      </p:sp>
      <p:sp>
        <p:nvSpPr>
          <p:cNvPr id="362" name="Google Shape;362;p32"/>
          <p:cNvSpPr/>
          <p:nvPr/>
        </p:nvSpPr>
        <p:spPr>
          <a:xfrm>
            <a:off x="3124038" y="3331050"/>
            <a:ext cx="786300" cy="1419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"/>
          <p:cNvSpPr/>
          <p:nvPr/>
        </p:nvSpPr>
        <p:spPr>
          <a:xfrm>
            <a:off x="3910338" y="3331050"/>
            <a:ext cx="786300" cy="1419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"/>
          <p:cNvSpPr/>
          <p:nvPr/>
        </p:nvSpPr>
        <p:spPr>
          <a:xfrm>
            <a:off x="4696638" y="3331050"/>
            <a:ext cx="786300" cy="14193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"/>
          <p:cNvSpPr txBox="1"/>
          <p:nvPr/>
        </p:nvSpPr>
        <p:spPr>
          <a:xfrm>
            <a:off x="4108950" y="2235950"/>
            <a:ext cx="3891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 rot="-917399">
            <a:off x="3702205" y="2350616"/>
            <a:ext cx="389072" cy="6444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3124038" y="2880350"/>
            <a:ext cx="2358900" cy="45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700" y="2149388"/>
            <a:ext cx="521399" cy="4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259313">
            <a:off x="1698211" y="1419163"/>
            <a:ext cx="916650" cy="8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50" y="2911963"/>
            <a:ext cx="521399" cy="497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32"/>
          <p:cNvCxnSpPr/>
          <p:nvPr/>
        </p:nvCxnSpPr>
        <p:spPr>
          <a:xfrm>
            <a:off x="3327600" y="2573075"/>
            <a:ext cx="522900" cy="5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72" name="Google Shape;3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100" y="4225213"/>
            <a:ext cx="521399" cy="49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/>
          <p:nvPr/>
        </p:nvSpPr>
        <p:spPr>
          <a:xfrm>
            <a:off x="3736250" y="1315675"/>
            <a:ext cx="2025000" cy="1039500"/>
          </a:xfrm>
          <a:prstGeom prst="wedgeRoundRectCallout">
            <a:avLst>
              <a:gd fmla="val -109667" name="adj1"/>
              <a:gd fmla="val 33783" name="adj2"/>
              <a:gd fmla="val 0" name="adj3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2"/>
          <p:cNvSpPr/>
          <p:nvPr/>
        </p:nvSpPr>
        <p:spPr>
          <a:xfrm>
            <a:off x="5033050" y="1549350"/>
            <a:ext cx="389100" cy="6444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2"/>
          <p:cNvSpPr txBox="1"/>
          <p:nvPr/>
        </p:nvSpPr>
        <p:spPr>
          <a:xfrm>
            <a:off x="1425750" y="2838650"/>
            <a:ext cx="3891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350" y="1622488"/>
            <a:ext cx="521399" cy="49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/>
        </p:nvSpPr>
        <p:spPr>
          <a:xfrm>
            <a:off x="4476025" y="1549350"/>
            <a:ext cx="3891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Calibri"/>
                <a:ea typeface="Calibri"/>
                <a:cs typeface="Calibri"/>
                <a:sym typeface="Calibri"/>
              </a:rPr>
              <a:t>=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625" y="2838638"/>
            <a:ext cx="521399" cy="49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2"/>
          <p:cNvSpPr txBox="1"/>
          <p:nvPr/>
        </p:nvSpPr>
        <p:spPr>
          <a:xfrm rot="1572573">
            <a:off x="4515598" y="2440277"/>
            <a:ext cx="389217" cy="644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32"/>
          <p:cNvPicPr preferRelativeResize="0"/>
          <p:nvPr/>
        </p:nvPicPr>
        <p:blipFill rotWithShape="1">
          <a:blip r:embed="rId5">
            <a:alphaModFix/>
          </a:blip>
          <a:srcRect b="22063" l="73155" r="0" t="0"/>
          <a:stretch/>
        </p:blipFill>
        <p:spPr>
          <a:xfrm>
            <a:off x="7452150" y="2564600"/>
            <a:ext cx="935825" cy="12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2"/>
          <p:cNvCxnSpPr>
            <a:stCxn id="367" idx="3"/>
            <a:endCxn id="380" idx="1"/>
          </p:cNvCxnSpPr>
          <p:nvPr/>
        </p:nvCxnSpPr>
        <p:spPr>
          <a:xfrm>
            <a:off x="5482938" y="3105650"/>
            <a:ext cx="19692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/>
          <p:nvPr>
            <p:ph type="title"/>
          </p:nvPr>
        </p:nvSpPr>
        <p:spPr>
          <a:xfrm>
            <a:off x="748350" y="292900"/>
            <a:ext cx="7647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Milestone: Highly Extendable</a:t>
            </a:r>
            <a:endParaRPr/>
          </a:p>
        </p:txBody>
      </p:sp>
      <p:pic>
        <p:nvPicPr>
          <p:cNvPr id="387" name="Google Shape;3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850" y="1039625"/>
            <a:ext cx="3100325" cy="37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975" y="1102900"/>
            <a:ext cx="1607225" cy="82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200" y="1220400"/>
            <a:ext cx="1656150" cy="32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/>
          <p:nvPr/>
        </p:nvSpPr>
        <p:spPr>
          <a:xfrm>
            <a:off x="1140975" y="1883400"/>
            <a:ext cx="3290400" cy="200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 txBox="1"/>
          <p:nvPr>
            <p:ph type="title"/>
          </p:nvPr>
        </p:nvSpPr>
        <p:spPr>
          <a:xfrm>
            <a:off x="748350" y="292900"/>
            <a:ext cx="7647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Milestone: Highly Extendable</a:t>
            </a:r>
            <a:endParaRPr/>
          </a:p>
        </p:txBody>
      </p:sp>
      <p:grpSp>
        <p:nvGrpSpPr>
          <p:cNvPr id="396" name="Google Shape;396;p34"/>
          <p:cNvGrpSpPr/>
          <p:nvPr/>
        </p:nvGrpSpPr>
        <p:grpSpPr>
          <a:xfrm>
            <a:off x="494575" y="1590317"/>
            <a:ext cx="5657224" cy="2710372"/>
            <a:chOff x="689750" y="1613880"/>
            <a:chExt cx="5657224" cy="2710372"/>
          </a:xfrm>
        </p:grpSpPr>
        <p:grpSp>
          <p:nvGrpSpPr>
            <p:cNvPr id="397" name="Google Shape;397;p34"/>
            <p:cNvGrpSpPr/>
            <p:nvPr/>
          </p:nvGrpSpPr>
          <p:grpSpPr>
            <a:xfrm>
              <a:off x="2219100" y="1613880"/>
              <a:ext cx="4127874" cy="2710372"/>
              <a:chOff x="2219100" y="1613880"/>
              <a:chExt cx="4127874" cy="2710372"/>
            </a:xfrm>
          </p:grpSpPr>
          <p:grpSp>
            <p:nvGrpSpPr>
              <p:cNvPr id="398" name="Google Shape;398;p34"/>
              <p:cNvGrpSpPr/>
              <p:nvPr/>
            </p:nvGrpSpPr>
            <p:grpSpPr>
              <a:xfrm>
                <a:off x="2797029" y="1613880"/>
                <a:ext cx="3549945" cy="2710372"/>
                <a:chOff x="2732154" y="1889430"/>
                <a:chExt cx="3549945" cy="2710372"/>
              </a:xfrm>
            </p:grpSpPr>
            <p:pic>
              <p:nvPicPr>
                <p:cNvPr id="399" name="Google Shape;399;p3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1976197">
                  <a:off x="2900838" y="2617000"/>
                  <a:ext cx="521399" cy="497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0" name="Google Shape;400;p34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924848" y="1889430"/>
                  <a:ext cx="2357251" cy="136464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1" name="Google Shape;401;p3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1001980">
                  <a:off x="3143391" y="2413347"/>
                  <a:ext cx="527766" cy="10555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2" name="Google Shape;402;p3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17516" l="28240" r="28761" t="14483"/>
                <a:stretch/>
              </p:blipFill>
              <p:spPr>
                <a:xfrm flipH="1" rot="-580529">
                  <a:off x="3010273" y="2851300"/>
                  <a:ext cx="235829" cy="603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03" name="Google Shape;403;p34"/>
                <p:cNvSpPr txBox="1"/>
                <p:nvPr/>
              </p:nvSpPr>
              <p:spPr>
                <a:xfrm>
                  <a:off x="2961225" y="3896002"/>
                  <a:ext cx="2637300" cy="70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>
                      <a:latin typeface="Calibri"/>
                      <a:ea typeface="Calibri"/>
                      <a:cs typeface="Calibri"/>
                      <a:sym typeface="Calibri"/>
                    </a:rPr>
                    <a:t>Trash taken to Mixed Recycling sorting Facility</a:t>
                  </a: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4" name="Google Shape;404;p34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 rot="-800090">
                  <a:off x="2807425" y="2889450"/>
                  <a:ext cx="1514051" cy="829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405" name="Google Shape;405;p34"/>
              <p:cNvCxnSpPr/>
              <p:nvPr/>
            </p:nvCxnSpPr>
            <p:spPr>
              <a:xfrm flipH="1" rot="10800000">
                <a:off x="2219100" y="2939800"/>
                <a:ext cx="390300" cy="1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06" name="Google Shape;406;p34"/>
            <p:cNvGrpSpPr/>
            <p:nvPr/>
          </p:nvGrpSpPr>
          <p:grpSpPr>
            <a:xfrm>
              <a:off x="689750" y="1934300"/>
              <a:ext cx="1302900" cy="2069525"/>
              <a:chOff x="873475" y="2388650"/>
              <a:chExt cx="1302900" cy="2069525"/>
            </a:xfrm>
          </p:grpSpPr>
          <p:grpSp>
            <p:nvGrpSpPr>
              <p:cNvPr id="407" name="Google Shape;407;p34"/>
              <p:cNvGrpSpPr/>
              <p:nvPr/>
            </p:nvGrpSpPr>
            <p:grpSpPr>
              <a:xfrm>
                <a:off x="873475" y="2388650"/>
                <a:ext cx="1302900" cy="2069525"/>
                <a:chOff x="873475" y="2388650"/>
                <a:chExt cx="1302900" cy="2069525"/>
              </a:xfrm>
            </p:grpSpPr>
            <p:sp>
              <p:nvSpPr>
                <p:cNvPr id="408" name="Google Shape;408;p34"/>
                <p:cNvSpPr txBox="1"/>
                <p:nvPr/>
              </p:nvSpPr>
              <p:spPr>
                <a:xfrm>
                  <a:off x="873475" y="3888475"/>
                  <a:ext cx="1302900" cy="569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>
                      <a:latin typeface="Calibri"/>
                      <a:ea typeface="Calibri"/>
                      <a:cs typeface="Calibri"/>
                      <a:sym typeface="Calibri"/>
                    </a:rPr>
                    <a:t>Trash all goes into one bin</a:t>
                  </a: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34"/>
                <p:cNvSpPr/>
                <p:nvPr/>
              </p:nvSpPr>
              <p:spPr>
                <a:xfrm>
                  <a:off x="1083275" y="2388650"/>
                  <a:ext cx="786300" cy="1545900"/>
                </a:xfrm>
                <a:prstGeom prst="rect">
                  <a:avLst/>
                </a:prstGeom>
                <a:solidFill>
                  <a:srgbClr val="6AA84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410" name="Google Shape;410;p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87225" y="2571738"/>
                <a:ext cx="521399" cy="497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1" name="Google Shape;411;p3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01974">
                <a:off x="1239309" y="2673382"/>
                <a:ext cx="571233" cy="1142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p34"/>
              <p:cNvPicPr preferRelativeResize="0"/>
              <p:nvPr/>
            </p:nvPicPr>
            <p:blipFill rotWithShape="1">
              <a:blip r:embed="rId6">
                <a:alphaModFix/>
              </a:blip>
              <a:srcRect b="17516" l="28240" r="28761" t="14483"/>
              <a:stretch/>
            </p:blipFill>
            <p:spPr>
              <a:xfrm flipH="1" rot="-2125480">
                <a:off x="1324075" y="3107832"/>
                <a:ext cx="293200" cy="7504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13" name="Google Shape;413;p34"/>
          <p:cNvGrpSpPr/>
          <p:nvPr/>
        </p:nvGrpSpPr>
        <p:grpSpPr>
          <a:xfrm>
            <a:off x="2625950" y="1736675"/>
            <a:ext cx="2358900" cy="2718575"/>
            <a:chOff x="905500" y="1734425"/>
            <a:chExt cx="2358900" cy="2718575"/>
          </a:xfrm>
        </p:grpSpPr>
        <p:sp>
          <p:nvSpPr>
            <p:cNvPr id="414" name="Google Shape;414;p34"/>
            <p:cNvSpPr txBox="1"/>
            <p:nvPr/>
          </p:nvSpPr>
          <p:spPr>
            <a:xfrm>
              <a:off x="1264463" y="3883300"/>
              <a:ext cx="16410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libri"/>
                  <a:ea typeface="Calibri"/>
                  <a:cs typeface="Calibri"/>
                  <a:sym typeface="Calibri"/>
                </a:rPr>
                <a:t>Trash is pre-sorted by Recylotron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905500" y="2185125"/>
              <a:ext cx="786300" cy="14193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1691800" y="2185125"/>
              <a:ext cx="786300" cy="14193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2478100" y="2185125"/>
              <a:ext cx="786300" cy="14193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905500" y="1734425"/>
              <a:ext cx="2358900" cy="450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9" name="Google Shape;41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0563" y="3079288"/>
              <a:ext cx="521399" cy="49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01974">
              <a:off x="1799347" y="2293704"/>
              <a:ext cx="571233" cy="1142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34"/>
            <p:cNvPicPr preferRelativeResize="0"/>
            <p:nvPr/>
          </p:nvPicPr>
          <p:blipFill rotWithShape="1">
            <a:blip r:embed="rId6">
              <a:alphaModFix/>
            </a:blip>
            <a:srcRect b="17516" l="28240" r="28761" t="14483"/>
            <a:stretch/>
          </p:blipFill>
          <p:spPr>
            <a:xfrm flipH="1" rot="-1989231">
              <a:off x="1217262" y="2469107"/>
              <a:ext cx="293200" cy="7504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34"/>
          <p:cNvGrpSpPr/>
          <p:nvPr/>
        </p:nvGrpSpPr>
        <p:grpSpPr>
          <a:xfrm>
            <a:off x="6360625" y="1247496"/>
            <a:ext cx="2327377" cy="3696929"/>
            <a:chOff x="6647650" y="1247496"/>
            <a:chExt cx="2327377" cy="3696929"/>
          </a:xfrm>
        </p:grpSpPr>
        <p:grpSp>
          <p:nvGrpSpPr>
            <p:cNvPr id="423" name="Google Shape;423;p34"/>
            <p:cNvGrpSpPr/>
            <p:nvPr/>
          </p:nvGrpSpPr>
          <p:grpSpPr>
            <a:xfrm>
              <a:off x="6865727" y="1247496"/>
              <a:ext cx="2109300" cy="3696929"/>
              <a:chOff x="6563102" y="1307496"/>
              <a:chExt cx="2109300" cy="3696929"/>
            </a:xfrm>
          </p:grpSpPr>
          <p:pic>
            <p:nvPicPr>
              <p:cNvPr id="424" name="Google Shape;424;p3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770723">
                <a:off x="7353441" y="2153134"/>
                <a:ext cx="527766" cy="10555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5" name="Google Shape;425;p34"/>
              <p:cNvSpPr txBox="1"/>
              <p:nvPr/>
            </p:nvSpPr>
            <p:spPr>
              <a:xfrm>
                <a:off x="6563102" y="4300625"/>
                <a:ext cx="2109300" cy="7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Calibri"/>
                    <a:ea typeface="Calibri"/>
                    <a:cs typeface="Calibri"/>
                    <a:sym typeface="Calibri"/>
                  </a:rPr>
                  <a:t>Trash taken to respective recycling plants</a:t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26" name="Google Shape;426;p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976197">
                <a:off x="7005213" y="1409238"/>
                <a:ext cx="521399" cy="497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7" name="Google Shape;427;p3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857055">
                <a:off x="6978480" y="1454409"/>
                <a:ext cx="1278540" cy="7006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8" name="Google Shape;428;p3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64">
                <a:off x="7133342" y="2602296"/>
                <a:ext cx="1278540" cy="7006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9" name="Google Shape;429;p34"/>
              <p:cNvPicPr preferRelativeResize="0"/>
              <p:nvPr/>
            </p:nvPicPr>
            <p:blipFill rotWithShape="1">
              <a:blip r:embed="rId6">
                <a:alphaModFix/>
              </a:blip>
              <a:srcRect b="17516" l="28240" r="28761" t="14483"/>
              <a:stretch/>
            </p:blipFill>
            <p:spPr>
              <a:xfrm flipH="1" rot="-580529">
                <a:off x="7335148" y="3368575"/>
                <a:ext cx="235829" cy="603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0" name="Google Shape;430;p3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64">
                <a:off x="7108342" y="3490709"/>
                <a:ext cx="1278540" cy="7006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31" name="Google Shape;431;p34"/>
            <p:cNvCxnSpPr/>
            <p:nvPr/>
          </p:nvCxnSpPr>
          <p:spPr>
            <a:xfrm flipH="1" rot="10800000">
              <a:off x="6647650" y="2939800"/>
              <a:ext cx="390300" cy="1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/>
          <p:nvPr>
            <p:ph type="title"/>
          </p:nvPr>
        </p:nvSpPr>
        <p:spPr>
          <a:xfrm>
            <a:off x="819150" y="393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/>
          </a:p>
        </p:txBody>
      </p:sp>
      <p:graphicFrame>
        <p:nvGraphicFramePr>
          <p:cNvPr id="437" name="Google Shape;437;p35"/>
          <p:cNvGraphicFramePr/>
          <p:nvPr/>
        </p:nvGraphicFramePr>
        <p:xfrm>
          <a:off x="333200" y="120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{9D685D98-1F17-43DB-9C71-BD8193FC2E58}</a:tableStyleId>
              </a:tblPr>
              <a:tblGrid>
                <a:gridCol w="4114800"/>
                <a:gridCol w="41148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/>
                        <a:t>COMPONENT</a:t>
                      </a:r>
                      <a:endParaRPr b="1" i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/>
                        <a:t>COST</a:t>
                      </a:r>
                      <a:endParaRPr b="1" i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3D Printed Body &amp; Lid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£65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 Electromagnets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 Ultrasonic Sensors and LCD Screen (GrovePI Kit)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£10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 LEDs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£3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4CC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 Webcams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£15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 EV3 Motors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£130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 Steel Railings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£10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Higher End Raspberry PI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£50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/>
                        <a:t>Total Cost</a:t>
                      </a:r>
                      <a:endParaRPr b="1" i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£287</a:t>
                      </a:r>
                      <a:endParaRPr i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/>
                        <a:t>Total Spent</a:t>
                      </a:r>
                      <a:endParaRPr b="1" i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£97</a:t>
                      </a:r>
                      <a:endParaRPr i="1"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438" name="Google Shape;438;p35"/>
          <p:cNvSpPr txBox="1"/>
          <p:nvPr/>
        </p:nvSpPr>
        <p:spPr>
          <a:xfrm>
            <a:off x="5154950" y="480625"/>
            <a:ext cx="2469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indicates items that were purchased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this demo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/>
              <a:t>Questions?</a:t>
            </a:r>
            <a:endParaRPr sz="5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7238" y="913450"/>
            <a:ext cx="6489523" cy="365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>
            <p:ph type="title"/>
          </p:nvPr>
        </p:nvSpPr>
        <p:spPr>
          <a:xfrm>
            <a:off x="394275" y="258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made for Demo 1</a:t>
            </a:r>
            <a:endParaRPr/>
          </a:p>
        </p:txBody>
      </p:sp>
      <p:sp>
        <p:nvSpPr>
          <p:cNvPr id="164" name="Google Shape;164;p15"/>
          <p:cNvSpPr txBox="1"/>
          <p:nvPr/>
        </p:nvSpPr>
        <p:spPr>
          <a:xfrm>
            <a:off x="5673550" y="3324250"/>
            <a:ext cx="8529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Trash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4765025" y="1287713"/>
            <a:ext cx="8529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Cameras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Google Shape;166;p15"/>
          <p:cNvCxnSpPr>
            <a:stCxn id="164" idx="0"/>
          </p:cNvCxnSpPr>
          <p:nvPr/>
        </p:nvCxnSpPr>
        <p:spPr>
          <a:xfrm rot="10800000">
            <a:off x="5578600" y="3037750"/>
            <a:ext cx="521400" cy="286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7" name="Google Shape;167;p15"/>
          <p:cNvCxnSpPr>
            <a:stCxn id="165" idx="2"/>
          </p:cNvCxnSpPr>
          <p:nvPr/>
        </p:nvCxnSpPr>
        <p:spPr>
          <a:xfrm>
            <a:off x="5191475" y="1658213"/>
            <a:ext cx="495600" cy="584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8" name="Google Shape;168;p15"/>
          <p:cNvSpPr txBox="1"/>
          <p:nvPr/>
        </p:nvSpPr>
        <p:spPr>
          <a:xfrm>
            <a:off x="3912125" y="3479200"/>
            <a:ext cx="8529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Trapdoor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15"/>
          <p:cNvCxnSpPr>
            <a:stCxn id="168" idx="1"/>
          </p:cNvCxnSpPr>
          <p:nvPr/>
        </p:nvCxnSpPr>
        <p:spPr>
          <a:xfrm rot="10800000">
            <a:off x="3155825" y="3616450"/>
            <a:ext cx="756300" cy="4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0" name="Google Shape;170;p15"/>
          <p:cNvSpPr txBox="1"/>
          <p:nvPr/>
        </p:nvSpPr>
        <p:spPr>
          <a:xfrm>
            <a:off x="3059225" y="4609025"/>
            <a:ext cx="8529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Bins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1732325" y="2201250"/>
            <a:ext cx="5076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15"/>
          <p:cNvCxnSpPr>
            <a:stCxn id="171" idx="2"/>
          </p:cNvCxnSpPr>
          <p:nvPr/>
        </p:nvCxnSpPr>
        <p:spPr>
          <a:xfrm>
            <a:off x="1986125" y="2571750"/>
            <a:ext cx="464700" cy="529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3" name="Google Shape;173;p15"/>
          <p:cNvCxnSpPr>
            <a:stCxn id="170" idx="0"/>
          </p:cNvCxnSpPr>
          <p:nvPr/>
        </p:nvCxnSpPr>
        <p:spPr>
          <a:xfrm flipH="1" rot="10800000">
            <a:off x="3485675" y="4312325"/>
            <a:ext cx="800100" cy="296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4" name="Google Shape;174;p15"/>
          <p:cNvCxnSpPr>
            <a:stCxn id="170" idx="0"/>
          </p:cNvCxnSpPr>
          <p:nvPr/>
        </p:nvCxnSpPr>
        <p:spPr>
          <a:xfrm rot="10800000">
            <a:off x="3137675" y="4203725"/>
            <a:ext cx="348000" cy="405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idx="1" type="body"/>
          </p:nvPr>
        </p:nvSpPr>
        <p:spPr>
          <a:xfrm>
            <a:off x="608875" y="1006700"/>
            <a:ext cx="58695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Cameras had to be held up by a team member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Detection had to be manually started by us, wasn't automatic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80" name="Google Shape;180;p16"/>
          <p:cNvSpPr txBox="1"/>
          <p:nvPr>
            <p:ph type="title"/>
          </p:nvPr>
        </p:nvSpPr>
        <p:spPr>
          <a:xfrm>
            <a:off x="819150" y="429800"/>
            <a:ext cx="75057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with Demo 1</a:t>
            </a:r>
            <a:endParaRPr/>
          </a:p>
        </p:txBody>
      </p:sp>
      <p:pic>
        <p:nvPicPr>
          <p:cNvPr id="181" name="Google Shape;181;p16"/>
          <p:cNvPicPr preferRelativeResize="0"/>
          <p:nvPr/>
        </p:nvPicPr>
        <p:blipFill rotWithShape="1">
          <a:blip r:embed="rId3">
            <a:alphaModFix/>
          </a:blip>
          <a:srcRect b="32113" l="57706" r="20981" t="19103"/>
          <a:stretch/>
        </p:blipFill>
        <p:spPr>
          <a:xfrm>
            <a:off x="6622135" y="429800"/>
            <a:ext cx="1755840" cy="22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 b="57583" l="12594" r="64004" t="3537"/>
          <a:stretch/>
        </p:blipFill>
        <p:spPr>
          <a:xfrm>
            <a:off x="986300" y="2989700"/>
            <a:ext cx="1980576" cy="18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 rotWithShape="1">
          <a:blip r:embed="rId3">
            <a:alphaModFix/>
          </a:blip>
          <a:srcRect b="18418" l="6064" r="42886" t="43604"/>
          <a:stretch/>
        </p:blipFill>
        <p:spPr>
          <a:xfrm>
            <a:off x="3751325" y="2989700"/>
            <a:ext cx="4104000" cy="17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 txBox="1"/>
          <p:nvPr>
            <p:ph idx="1" type="body"/>
          </p:nvPr>
        </p:nvSpPr>
        <p:spPr>
          <a:xfrm>
            <a:off x="608875" y="1632525"/>
            <a:ext cx="58695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Wires and Raspberry Pi were loose (sometimes getting in the way)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85" name="Google Shape;185;p16"/>
          <p:cNvSpPr txBox="1"/>
          <p:nvPr>
            <p:ph idx="1" type="body"/>
          </p:nvPr>
        </p:nvSpPr>
        <p:spPr>
          <a:xfrm>
            <a:off x="608875" y="1998200"/>
            <a:ext cx="58695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Feedback wasn't clear enough to the user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The chamber was unaware of its location and how much it needed to move - movement was hardcoded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idx="1" type="body"/>
          </p:nvPr>
        </p:nvSpPr>
        <p:spPr>
          <a:xfrm>
            <a:off x="240625" y="636075"/>
            <a:ext cx="75057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Add a chamber to hold rubbish, cameras and space for wires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Increase structural stability and scale by 3D printing parts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Add a trigger to detect rubbish</a:t>
            </a:r>
            <a:endParaRPr sz="1500"/>
          </a:p>
        </p:txBody>
      </p:sp>
      <p:sp>
        <p:nvSpPr>
          <p:cNvPr id="191" name="Google Shape;191;p17"/>
          <p:cNvSpPr txBox="1"/>
          <p:nvPr>
            <p:ph type="title"/>
          </p:nvPr>
        </p:nvSpPr>
        <p:spPr>
          <a:xfrm>
            <a:off x="240625" y="131475"/>
            <a:ext cx="75057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Goals for Demo 2</a:t>
            </a:r>
            <a:endParaRPr/>
          </a:p>
        </p:txBody>
      </p:sp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240625" y="1815663"/>
            <a:ext cx="75057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Improve the ML Model to have low false positives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Allow the ML model to work with 3 and 4 bins</a:t>
            </a:r>
            <a:endParaRPr sz="1500"/>
          </a:p>
        </p:txBody>
      </p:sp>
      <p:sp>
        <p:nvSpPr>
          <p:cNvPr id="193" name="Google Shape;193;p17"/>
          <p:cNvSpPr txBox="1"/>
          <p:nvPr>
            <p:ph idx="1" type="body"/>
          </p:nvPr>
        </p:nvSpPr>
        <p:spPr>
          <a:xfrm>
            <a:off x="240625" y="1437800"/>
            <a:ext cx="75057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Show clear feedback of what category the rubbish is</a:t>
            </a:r>
            <a:endParaRPr sz="1500"/>
          </a:p>
        </p:txBody>
      </p:sp>
      <p:pic>
        <p:nvPicPr>
          <p:cNvPr id="194" name="Google Shape;194;p17"/>
          <p:cNvPicPr preferRelativeResize="0"/>
          <p:nvPr/>
        </p:nvPicPr>
        <p:blipFill rotWithShape="1">
          <a:blip r:embed="rId3">
            <a:alphaModFix/>
          </a:blip>
          <a:srcRect b="0" l="6551" r="12764" t="3809"/>
          <a:stretch/>
        </p:blipFill>
        <p:spPr>
          <a:xfrm>
            <a:off x="534375" y="2437595"/>
            <a:ext cx="3003528" cy="238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 rotWithShape="1">
          <a:blip r:embed="rId4">
            <a:alphaModFix/>
          </a:blip>
          <a:srcRect b="30996" l="31308" r="14684" t="17711"/>
          <a:stretch/>
        </p:blipFill>
        <p:spPr>
          <a:xfrm>
            <a:off x="5811375" y="458413"/>
            <a:ext cx="2368346" cy="150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5">
            <a:alphaModFix/>
          </a:blip>
          <a:srcRect b="0" l="11670" r="19841" t="35224"/>
          <a:stretch/>
        </p:blipFill>
        <p:spPr>
          <a:xfrm>
            <a:off x="4572000" y="2504675"/>
            <a:ext cx="3573330" cy="225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/>
          <p:nvPr/>
        </p:nvSpPr>
        <p:spPr>
          <a:xfrm>
            <a:off x="7567275" y="2571738"/>
            <a:ext cx="8529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Trash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17"/>
          <p:cNvCxnSpPr>
            <a:stCxn id="197" idx="2"/>
          </p:cNvCxnSpPr>
          <p:nvPr/>
        </p:nvCxnSpPr>
        <p:spPr>
          <a:xfrm flipH="1">
            <a:off x="7178325" y="2942238"/>
            <a:ext cx="815400" cy="224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9" name="Google Shape;199;p17"/>
          <p:cNvSpPr txBox="1"/>
          <p:nvPr/>
        </p:nvSpPr>
        <p:spPr>
          <a:xfrm>
            <a:off x="5550175" y="2609750"/>
            <a:ext cx="1140300" cy="62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Recyclable (plastic)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4514600" y="3199550"/>
            <a:ext cx="8529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Metal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17"/>
          <p:cNvCxnSpPr>
            <a:stCxn id="199" idx="2"/>
          </p:cNvCxnSpPr>
          <p:nvPr/>
        </p:nvCxnSpPr>
        <p:spPr>
          <a:xfrm>
            <a:off x="6120325" y="3239150"/>
            <a:ext cx="344100" cy="416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2" name="Google Shape;202;p17"/>
          <p:cNvCxnSpPr>
            <a:stCxn id="200" idx="2"/>
          </p:cNvCxnSpPr>
          <p:nvPr/>
        </p:nvCxnSpPr>
        <p:spPr>
          <a:xfrm>
            <a:off x="4941050" y="3570050"/>
            <a:ext cx="700800" cy="573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50" y="586300"/>
            <a:ext cx="8589899" cy="41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25" y="206650"/>
            <a:ext cx="77644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00" y="1330288"/>
            <a:ext cx="689610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00" y="304800"/>
            <a:ext cx="18002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3950" y="108475"/>
            <a:ext cx="354330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0975" y="170450"/>
            <a:ext cx="23431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4450" y="1132475"/>
            <a:ext cx="8763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0175" y="674763"/>
            <a:ext cx="3397778" cy="15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0175" y="1724025"/>
            <a:ext cx="32670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525" y="2761600"/>
            <a:ext cx="83248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0688" y="2393913"/>
            <a:ext cx="34385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/>
          <p:nvPr>
            <p:ph type="title"/>
          </p:nvPr>
        </p:nvSpPr>
        <p:spPr>
          <a:xfrm>
            <a:off x="827725" y="301500"/>
            <a:ext cx="4704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with Hardware</a:t>
            </a:r>
            <a:endParaRPr sz="2000"/>
          </a:p>
        </p:txBody>
      </p:sp>
      <p:sp>
        <p:nvSpPr>
          <p:cNvPr id="231" name="Google Shape;231;p21"/>
          <p:cNvSpPr txBox="1"/>
          <p:nvPr>
            <p:ph idx="1" type="body"/>
          </p:nvPr>
        </p:nvSpPr>
        <p:spPr>
          <a:xfrm>
            <a:off x="465425" y="884050"/>
            <a:ext cx="5066700" cy="16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SD Card Crashed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3D Prints Failed Multiple Times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Modeling Turn Around (body took 5 days to print)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Sizing Errors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Lack of Lego Pieces (e.g. gear racks)</a:t>
            </a:r>
            <a:endParaRPr sz="1500"/>
          </a:p>
        </p:txBody>
      </p:sp>
      <p:pic>
        <p:nvPicPr>
          <p:cNvPr id="232" name="Google Shape;232;p21"/>
          <p:cNvPicPr preferRelativeResize="0"/>
          <p:nvPr/>
        </p:nvPicPr>
        <p:blipFill rotWithShape="1">
          <a:blip r:embed="rId3">
            <a:alphaModFix/>
          </a:blip>
          <a:srcRect b="17971" l="25920" r="0" t="43847"/>
          <a:stretch/>
        </p:blipFill>
        <p:spPr>
          <a:xfrm>
            <a:off x="5941550" y="353001"/>
            <a:ext cx="2573300" cy="1798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" name="Google Shape;233;p21"/>
          <p:cNvGraphicFramePr/>
          <p:nvPr/>
        </p:nvGraphicFramePr>
        <p:xfrm>
          <a:off x="520825" y="230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{C86DE38A-4619-4DAD-BDD3-AB456F72F289}</a:tableStyleId>
              </a:tblPr>
              <a:tblGrid>
                <a:gridCol w="2413000"/>
                <a:gridCol w="2413000"/>
                <a:gridCol w="1436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Test 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Number of Trials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Success Rate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Lid Trigger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Motor Function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Electromagnet (Locking)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3D Printing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Ultrasonic (Location Detection)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